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07" r:id="rId3"/>
    <p:sldId id="308" r:id="rId4"/>
    <p:sldId id="257" r:id="rId5"/>
    <p:sldId id="27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2" r:id="rId20"/>
    <p:sldId id="273" r:id="rId21"/>
    <p:sldId id="274" r:id="rId22"/>
    <p:sldId id="275" r:id="rId23"/>
    <p:sldId id="276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301" r:id="rId39"/>
    <p:sldId id="302" r:id="rId40"/>
    <p:sldId id="303" r:id="rId41"/>
    <p:sldId id="304" r:id="rId42"/>
    <p:sldId id="305" r:id="rId43"/>
    <p:sldId id="306" r:id="rId44"/>
    <p:sldId id="295" r:id="rId45"/>
    <p:sldId id="296" r:id="rId46"/>
    <p:sldId id="297" r:id="rId47"/>
    <p:sldId id="298" r:id="rId48"/>
    <p:sldId id="299" r:id="rId49"/>
    <p:sldId id="300" r:id="rId5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5613" autoAdjust="0"/>
  </p:normalViewPr>
  <p:slideViewPr>
    <p:cSldViewPr>
      <p:cViewPr varScale="1">
        <p:scale>
          <a:sx n="62" d="100"/>
          <a:sy n="62" d="100"/>
        </p:scale>
        <p:origin x="-7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B8A1A68-0679-48D9-87E3-0BFDEB407B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8DF2AD-FF99-46B9-AC50-876D07B9A46D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8A1A68-0679-48D9-87E3-0BFDEB407BF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1988840"/>
            <a:ext cx="70567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Министерство Образования и Науки Республики Казахстан</a:t>
            </a: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Казахский Национальный Университет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имени Аль-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Фараби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Высшая школа Экономики и Бизнеса</a:t>
            </a: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Кафедра «Финансы»</a:t>
            </a:r>
          </a:p>
        </p:txBody>
      </p:sp>
    </p:spTree>
    <p:extLst>
      <p:ext uri="{BB962C8B-B14F-4D97-AF65-F5344CB8AC3E}">
        <p14:creationId xmlns:p14="http://schemas.microsoft.com/office/powerpoint/2010/main" xmlns="" val="329432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8479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Целевыми трансфертами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являются трансферты, передаваемые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вышестоящими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бюджетами в нижестоящие в пределах сумм, утвержденных в республиканском или областном бюджете, для реализации отдельных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текущих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бюджетных программ или бюджетных программ развития. 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учитываются при расчете трансфертов общего характера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734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Целевые трансферты делятся </a:t>
            </a:r>
            <a:r>
              <a:rPr lang="en-US" dirty="0" smtClean="0"/>
              <a:t> </a:t>
            </a:r>
            <a:r>
              <a:rPr lang="ru-RU" i="1" dirty="0" smtClean="0"/>
              <a:t>на </a:t>
            </a:r>
            <a:r>
              <a:rPr lang="ru-RU" b="1" dirty="0"/>
              <a:t>трансферты развития и текущие трансферты </a:t>
            </a:r>
          </a:p>
          <a:p>
            <a:pPr algn="just"/>
            <a:r>
              <a:rPr lang="ru-RU" b="1" i="1" dirty="0"/>
              <a:t>Целевыми текущими трансфертами </a:t>
            </a:r>
            <a:r>
              <a:rPr lang="ru-RU" dirty="0"/>
              <a:t>являются трансферты, передаваемые вышестоящими бюджетами в нижестоящие в пределах сумм, утвержденных в республиканском или местных бюджетах для реализации отдельных текущих бюджетных программ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just">
              <a:buNone/>
            </a:pPr>
            <a:r>
              <a:rPr lang="ru-RU" b="1" dirty="0" smtClean="0"/>
              <a:t>Целевыми </a:t>
            </a:r>
            <a:r>
              <a:rPr lang="ru-RU" b="1" dirty="0"/>
              <a:t>трансфертами на развитие </a:t>
            </a:r>
            <a:r>
              <a:rPr lang="ru-RU" dirty="0"/>
              <a:t>являются трансферты, </a:t>
            </a:r>
            <a:r>
              <a:rPr lang="ru-RU" dirty="0" smtClean="0"/>
              <a:t>передаваемые </a:t>
            </a:r>
            <a:r>
              <a:rPr lang="ru-RU" dirty="0"/>
              <a:t>вышестоящими бюджетами в нижестоящие в пределах сумм, </a:t>
            </a:r>
            <a:r>
              <a:rPr lang="ru-RU" dirty="0" smtClean="0"/>
              <a:t>утвержденных </a:t>
            </a:r>
            <a:r>
              <a:rPr lang="ru-RU" dirty="0"/>
              <a:t>в республиканском или местных бюджетах, для:</a:t>
            </a:r>
          </a:p>
          <a:p>
            <a:pPr algn="just"/>
            <a:r>
              <a:rPr lang="ru-RU" dirty="0"/>
              <a:t>1)	реализации местных бюджетных инвестиционных проектов, </a:t>
            </a:r>
            <a:r>
              <a:rPr lang="ru-RU" dirty="0" smtClean="0"/>
              <a:t>предлагаемых </a:t>
            </a:r>
            <a:r>
              <a:rPr lang="ru-RU" dirty="0"/>
              <a:t>местными исполнительными органами, на основе стратегических и программных документов Республики Казахстан;</a:t>
            </a:r>
          </a:p>
          <a:p>
            <a:pPr algn="just"/>
            <a:r>
              <a:rPr lang="ru-RU" dirty="0"/>
              <a:t>2)	выполнения нижестоящими государственными и органами </a:t>
            </a:r>
            <a:r>
              <a:rPr lang="ru-RU" dirty="0" smtClean="0"/>
              <a:t>мероприятий </a:t>
            </a:r>
            <a:r>
              <a:rPr lang="ru-RU" dirty="0"/>
              <a:t>для реализации стратегических и программных документов </a:t>
            </a:r>
            <a:r>
              <a:rPr lang="ru-RU" dirty="0" smtClean="0"/>
              <a:t>Республики </a:t>
            </a:r>
            <a:r>
              <a:rPr lang="ru-RU" dirty="0"/>
              <a:t>Казахстан, относящихся к компетенции вышестоящих </a:t>
            </a:r>
            <a:r>
              <a:rPr lang="ru-RU" dirty="0" smtClean="0"/>
              <a:t>государственных </a:t>
            </a:r>
            <a:r>
              <a:rPr lang="ru-RU" dirty="0"/>
              <a:t>органов, направленных на получение экономических выгод или </a:t>
            </a:r>
            <a:r>
              <a:rPr lang="ru-RU" dirty="0" smtClean="0"/>
              <a:t>достижение </a:t>
            </a:r>
            <a:r>
              <a:rPr lang="ru-RU" dirty="0"/>
              <a:t>социально-экономического эффекта. Допускается </a:t>
            </a:r>
            <a:r>
              <a:rPr lang="ru-RU" dirty="0" err="1"/>
              <a:t>софинансирование</a:t>
            </a:r>
            <a:r>
              <a:rPr lang="ru-RU" dirty="0"/>
              <a:t> из местного бюджета местных бюджетных инвестиционных проектов, для реализации которых выделяются целевые трансферты на развитие из </a:t>
            </a:r>
            <a:r>
              <a:rPr lang="ru-RU" dirty="0" smtClean="0"/>
              <a:t>вышестоящего </a:t>
            </a:r>
            <a:r>
              <a:rPr lang="ru-RU" dirty="0"/>
              <a:t>бюджета.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4894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Система целевых трансфертов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применяется для реализации различных национальных социально-экономических программ, связанных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здравоохранения, образования, транспорта и связи, экологии. Изучение мировой практики использования целевых трансфертов позволяет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отметить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что речь идет о грантах, предоставляемых для решения конкретных задач по специально обусловленной схеме.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Схема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включает ряд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обязательных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условий, при выполнении которых осуществляется трансферт. Такими условиями могут быть, например, соблюдение установленных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показателей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состояния бюджета, в том числе уровень собственных бюджетных расходов по финансируемой статье; общий уровень налогообложения в регионе и др.</a:t>
            </a:r>
          </a:p>
        </p:txBody>
      </p:sp>
    </p:spTree>
    <p:extLst>
      <p:ext uri="{BB962C8B-B14F-4D97-AF65-F5344CB8AC3E}">
        <p14:creationId xmlns:p14="http://schemas.microsoft.com/office/powerpoint/2010/main" xmlns="" val="394156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Под дотациями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(от латинского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dotare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снабжать, снаряжать;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dotatio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дар, пожертвование) изначально понимались пособия территориям из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государственных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средств общего назначения, то есть имеющие какое-либо целевое назначение. Такая интерпретация этого понятия сохранилась и в настоящее время. Дотации рассматриваются как бюджетные средства, предоставляемые бюджету другого уровня бюджетной системы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безвозмездной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безвозвратной основах для покрытия текущих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xmlns="" val="232672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147248" cy="447977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В Казахстане </a:t>
            </a:r>
            <a:r>
              <a:rPr lang="ru-RU" dirty="0"/>
              <a:t>наряду с широким (за исключением последних лет) </a:t>
            </a:r>
            <a:r>
              <a:rPr lang="ru-RU" dirty="0" smtClean="0"/>
              <a:t>выделением </a:t>
            </a:r>
            <a:r>
              <a:rPr lang="ru-RU" dirty="0"/>
              <a:t>дотаций на поддержание </a:t>
            </a:r>
            <a:r>
              <a:rPr lang="ru-RU" dirty="0" err="1"/>
              <a:t>жизненноважных</a:t>
            </a:r>
            <a:r>
              <a:rPr lang="ru-RU" dirty="0"/>
              <a:t> отраслей национальной экономики (сельского хозяйства, дорожного строительства, транспорта, угольной промышленности и </a:t>
            </a:r>
            <a:r>
              <a:rPr lang="ru-RU" dirty="0" smtClean="0"/>
              <a:t>т.д.), этот термин трактуется только в узком смысле. </a:t>
            </a:r>
            <a:endParaRPr lang="en-US" dirty="0" smtClean="0"/>
          </a:p>
          <a:p>
            <a:r>
              <a:rPr lang="ru-RU" dirty="0" smtClean="0"/>
              <a:t>Механизм выделения дотаций сложился у нас в стране еще в 30-е годы, когда система регулирования местных бюджетов стала строиться на прямом изъятии доходов в твердых суммах. В результате была снижена хозяйственная инициатива как у самих субъектов хозяйствования, так и органов власти на местах.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4523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82116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Субвенция (от латинского </a:t>
            </a:r>
            <a:r>
              <a:rPr lang="ru-RU" b="1" dirty="0" err="1"/>
              <a:t>subvenire</a:t>
            </a:r>
            <a:r>
              <a:rPr lang="ru-RU" b="1" dirty="0"/>
              <a:t> - приходить на помощь) </a:t>
            </a:r>
            <a:r>
              <a:rPr lang="ru-RU" dirty="0"/>
              <a:t>- это денежная сумма, выделяемая из вышестоящего бюджета в нижестоящие бюджеты на определенный срок для конкретных целей, для выравнивания социально-территориальных единиц. Субвенции подразделяются на два вида: 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 smtClean="0"/>
              <a:t>а</a:t>
            </a:r>
            <a:r>
              <a:rPr lang="ru-RU" dirty="0"/>
              <a:t>) текущие; б) инвестиционные.</a:t>
            </a:r>
          </a:p>
          <a:p>
            <a:pPr marL="0" indent="0" algn="just">
              <a:buNone/>
            </a:pPr>
            <a:r>
              <a:rPr lang="ru-RU" b="1" dirty="0"/>
              <a:t>Текущие субвенции </a:t>
            </a:r>
            <a:r>
              <a:rPr lang="ru-RU" dirty="0"/>
              <a:t>предназначены для выравнивания условий </a:t>
            </a:r>
            <a:r>
              <a:rPr lang="ru-RU" dirty="0" smtClean="0"/>
              <a:t>финансирования </a:t>
            </a:r>
            <a:r>
              <a:rPr lang="ru-RU" dirty="0"/>
              <a:t>общегосударственных социальных расходов, таких как </a:t>
            </a:r>
            <a:r>
              <a:rPr lang="ru-RU" dirty="0" smtClean="0"/>
              <a:t>социальная </a:t>
            </a:r>
            <a:r>
              <a:rPr lang="ru-RU" dirty="0"/>
              <a:t>защита населения, содержание бюджетных организаций и </a:t>
            </a:r>
            <a:r>
              <a:rPr lang="ru-RU" dirty="0" smtClean="0"/>
              <a:t>учреждений</a:t>
            </a:r>
            <a:r>
              <a:rPr lang="ru-RU" dirty="0"/>
              <a:t>, текущие затраты на социально-культурные мероприятия. 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/>
              <a:t>Таким </a:t>
            </a:r>
            <a:r>
              <a:rPr lang="ru-RU" dirty="0" smtClean="0"/>
              <a:t>образом</a:t>
            </a:r>
            <a:r>
              <a:rPr lang="ru-RU" dirty="0"/>
              <a:t>, они обеспечивают для различных регионов страны равные </a:t>
            </a:r>
            <a:r>
              <a:rPr lang="ru-RU" dirty="0" smtClean="0"/>
              <a:t>социальные </a:t>
            </a:r>
            <a:r>
              <a:rPr lang="ru-RU" dirty="0"/>
              <a:t>гарантии. Критерием для предоставления субвенции служит </a:t>
            </a:r>
            <a:r>
              <a:rPr lang="ru-RU" dirty="0" smtClean="0"/>
              <a:t>уровень </a:t>
            </a:r>
            <a:r>
              <a:rPr lang="ru-RU" dirty="0"/>
              <a:t>доходов бюджета данного региона необходимой для </a:t>
            </a:r>
            <a:r>
              <a:rPr lang="ru-RU" dirty="0" smtClean="0"/>
              <a:t>гарантированного </a:t>
            </a:r>
            <a:r>
              <a:rPr lang="ru-RU" dirty="0"/>
              <a:t>финансирования государственных социальных расходов, таких как социальная защита населения, содержание бюджетных организаций и </a:t>
            </a:r>
            <a:r>
              <a:rPr lang="ru-RU" dirty="0" smtClean="0"/>
              <a:t>учреждений</a:t>
            </a:r>
            <a:r>
              <a:rPr lang="ru-RU" dirty="0"/>
              <a:t>, текущие затраты на социально-культурные мероприятия.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271555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Инвестиционные субвенции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предназначены для выравнивания бюджетных возможностей территорий по финансированию закрепленных за ними инвестиционных вложений. Они включают в себя инвестиции на развитие социальной инфраструктуры, охрану окружающей среды, комплексное развитие территорий.</a:t>
            </a: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240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91993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Субвенции, как и дотации, являются результатом противоречия в </a:t>
            </a:r>
            <a:r>
              <a:rPr lang="ru-RU" dirty="0" smtClean="0"/>
              <a:t>развитии </a:t>
            </a:r>
            <a:r>
              <a:rPr lang="ru-RU" dirty="0"/>
              <a:t>государственных и местных финансов: с одной стороны, это </a:t>
            </a:r>
            <a:r>
              <a:rPr lang="ru-RU" dirty="0" smtClean="0"/>
              <a:t>централизация </a:t>
            </a:r>
            <a:r>
              <a:rPr lang="ru-RU" dirty="0"/>
              <a:t>доходов в руках государства, а с другой - децентрализация </a:t>
            </a:r>
            <a:r>
              <a:rPr lang="ru-RU" dirty="0" smtClean="0"/>
              <a:t>управления </a:t>
            </a:r>
            <a:r>
              <a:rPr lang="ru-RU" dirty="0"/>
              <a:t>и расширение полномочий местных органов без </a:t>
            </a:r>
            <a:r>
              <a:rPr lang="ru-RU" dirty="0" smtClean="0"/>
              <a:t>соответствующей </a:t>
            </a:r>
            <a:r>
              <a:rPr lang="ru-RU" dirty="0"/>
              <a:t>финансовой компенсации.</a:t>
            </a:r>
          </a:p>
          <a:p>
            <a:pPr marL="0" indent="0" algn="just">
              <a:buNone/>
            </a:pPr>
            <a:r>
              <a:rPr lang="ru-RU" b="1" dirty="0"/>
              <a:t>В отличие </a:t>
            </a:r>
            <a:r>
              <a:rPr lang="ru-RU" dirty="0"/>
              <a:t>от дотаций, субсидии (от латинского </a:t>
            </a:r>
            <a:r>
              <a:rPr lang="ru-RU" dirty="0" err="1"/>
              <a:t>subsidium</a:t>
            </a:r>
            <a:r>
              <a:rPr lang="ru-RU" dirty="0"/>
              <a:t> - помощь, поддержка) выделяются на финансирование конкретных учреждений или мероприятий, то есть как и субвенции имеют целевое </a:t>
            </a:r>
            <a:r>
              <a:rPr lang="ru-RU" dirty="0" smtClean="0"/>
              <a:t>назначение</a:t>
            </a:r>
          </a:p>
          <a:p>
            <a:pPr marL="0" indent="0" algn="just">
              <a:buNone/>
            </a:pPr>
            <a:r>
              <a:rPr lang="ru-RU" dirty="0" smtClean="0"/>
              <a:t>В теоретическом </a:t>
            </a:r>
            <a:r>
              <a:rPr lang="ru-RU" dirty="0"/>
              <a:t>плане существует </a:t>
            </a:r>
            <a:r>
              <a:rPr lang="ru-RU" b="1" dirty="0"/>
              <a:t>три основных подхода </a:t>
            </a:r>
            <a:r>
              <a:rPr lang="ru-RU" dirty="0"/>
              <a:t>к трактовке сущности субсидии:</a:t>
            </a:r>
          </a:p>
          <a:p>
            <a:pPr marL="0" indent="0" algn="just">
              <a:buNone/>
            </a:pPr>
            <a:r>
              <a:rPr lang="ru-RU" dirty="0"/>
              <a:t>1)	целевые пособия общего типа, без долевого участия;</a:t>
            </a:r>
          </a:p>
          <a:p>
            <a:pPr marL="0" indent="0" algn="just">
              <a:buNone/>
            </a:pPr>
            <a:r>
              <a:rPr lang="ru-RU" dirty="0"/>
              <a:t>2)	бюджетные	средства, предоставляемые бюджету другого уровня бюджетной системы, физическому или юридическому лицу на условиях долевого финансирования целевых расходов;</a:t>
            </a:r>
          </a:p>
          <a:p>
            <a:pPr marL="0" indent="0" algn="just">
              <a:buNone/>
            </a:pPr>
            <a:r>
              <a:rPr lang="ru-RU" dirty="0"/>
              <a:t>3)	«наиболее общие понятия, означающее предоставление финансовой помощи из бюджета одного уровня в другой без конкретизации различных форм ее, или в виде суммы, утверждаемой и выделяемой на безвозмездной основе юридическим лицам, не являющимся бюджетными учреждениями, а также гражданам-предпринимателям. Такая субсидия может </a:t>
            </a:r>
            <a:r>
              <a:rPr lang="ru-RU" dirty="0" smtClean="0"/>
              <a:t>предоставляться </a:t>
            </a:r>
            <a:r>
              <a:rPr lang="ru-RU" dirty="0"/>
              <a:t>и на конкретную цель как субвенции со всеми присущими ей </a:t>
            </a:r>
            <a:r>
              <a:rPr lang="ru-RU" dirty="0" err="1"/>
              <a:t>осо¬бенностями</a:t>
            </a:r>
            <a:r>
              <a:rPr lang="ru-RU" dirty="0"/>
              <a:t>...»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7784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66114932"/>
              </p:ext>
            </p:extLst>
          </p:nvPr>
        </p:nvGraphicFramePr>
        <p:xfrm>
          <a:off x="899593" y="1412778"/>
          <a:ext cx="6552727" cy="4032443"/>
        </p:xfrm>
        <a:graphic>
          <a:graphicData uri="http://schemas.openxmlformats.org/drawingml/2006/table">
            <a:tbl>
              <a:tblPr/>
              <a:tblGrid>
                <a:gridCol w="4232056"/>
                <a:gridCol w="649389"/>
                <a:gridCol w="831103"/>
                <a:gridCol w="840179"/>
              </a:tblGrid>
              <a:tr h="435379">
                <a:tc>
                  <a:txBody>
                    <a:bodyPr/>
                    <a:lstStyle/>
                    <a:p>
                      <a:pPr algn="l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95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Характерные признаки дотаций, субвенций и субсидий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>
                      <a:noFill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2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Дотация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Субвенция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Субсидия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1.</a:t>
                      </a: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Целевой характер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2.</a:t>
                      </a: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Безвозмездность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3.</a:t>
                      </a: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Безвозвратность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0832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4.</a:t>
                      </a: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Возвратность в случае нецелевого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использования в установленный срок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5.</a:t>
                      </a: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Срочность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6.</a:t>
                      </a: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Долевое участие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881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7.</a:t>
                      </a: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Направления использования: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а) на текущие расходы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б) на инвестиции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067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8.</a:t>
                      </a: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Получатели: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а) нижестоящие бюджеты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б) юридические лица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в) физические лица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2337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9.</a:t>
                      </a:r>
                      <a:r>
                        <a:rPr lang="ru-RU" sz="8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Контроль за использованием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63688" y="620688"/>
            <a:ext cx="5094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0" u="none" strike="noStrike" spc="0" dirty="0" smtClean="0">
                <a:solidFill>
                  <a:srgbClr val="000000"/>
                </a:solidFill>
                <a:effectLst/>
                <a:latin typeface="Times New Roman"/>
                <a:ea typeface="Arial Unicode MS"/>
                <a:cs typeface="Times New Roman"/>
              </a:rPr>
              <a:t>Характерные признаки дотаций, субвенций и субсидий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6327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1044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Субсидии как инструмент государственного регулирования </a:t>
            </a:r>
            <a:r>
              <a:rPr lang="ru-RU" dirty="0" smtClean="0"/>
              <a:t>экономического </a:t>
            </a:r>
            <a:r>
              <a:rPr lang="ru-RU" dirty="0"/>
              <a:t>развития имеет широкий спектр применения. В развитых странах они используются для решения определенных общенациональных, </a:t>
            </a:r>
            <a:r>
              <a:rPr lang="ru-RU" dirty="0" smtClean="0"/>
              <a:t>территориальных </a:t>
            </a:r>
            <a:r>
              <a:rPr lang="ru-RU" dirty="0"/>
              <a:t>и местных задач. Например, прямые субсидии выделяются для развития здравоохранения, образования («субсидии на образование»), </a:t>
            </a:r>
            <a:r>
              <a:rPr lang="ru-RU" dirty="0" smtClean="0"/>
              <a:t>жилищного </a:t>
            </a:r>
            <a:r>
              <a:rPr lang="ru-RU" dirty="0"/>
              <a:t>строительства («жилищные субсидии») и т.д. Они призваны </a:t>
            </a:r>
            <a:r>
              <a:rPr lang="ru-RU" dirty="0" smtClean="0"/>
              <a:t>воздействовать </a:t>
            </a:r>
            <a:r>
              <a:rPr lang="ru-RU" dirty="0"/>
              <a:t>на формирование необходимой структуры бюджетов </a:t>
            </a:r>
            <a:r>
              <a:rPr lang="ru-RU" dirty="0" smtClean="0"/>
              <a:t>территорий</a:t>
            </a:r>
            <a:r>
              <a:rPr lang="ru-RU" dirty="0"/>
              <a:t>, стимулировать увеличение бюджетных доходов.</a:t>
            </a:r>
          </a:p>
          <a:p>
            <a:pPr marL="0" indent="0">
              <a:buNone/>
            </a:pPr>
            <a:r>
              <a:rPr lang="ru-RU" b="1" dirty="0"/>
              <a:t>Что касается использования налоговых инструментов</a:t>
            </a:r>
            <a:r>
              <a:rPr lang="ru-RU" dirty="0"/>
              <a:t>, то следует </a:t>
            </a:r>
            <a:r>
              <a:rPr lang="ru-RU" dirty="0" smtClean="0"/>
              <a:t>сказать</a:t>
            </a:r>
            <a:r>
              <a:rPr lang="ru-RU" dirty="0"/>
              <a:t>, что важным условием построения межбюджетных отношений </a:t>
            </a:r>
            <a:r>
              <a:rPr lang="ru-RU" dirty="0" smtClean="0"/>
              <a:t>является </a:t>
            </a:r>
            <a:r>
              <a:rPr lang="ru-RU" dirty="0"/>
              <a:t>выбор метода разграничения на постоянной основе налогов и других платежей между уровнями бюджетной системы.</a:t>
            </a:r>
          </a:p>
          <a:p>
            <a:pPr marL="0" indent="0">
              <a:buNone/>
            </a:pPr>
            <a:r>
              <a:rPr lang="ru-RU" dirty="0" smtClean="0"/>
              <a:t>Наряду </a:t>
            </a:r>
            <a:r>
              <a:rPr lang="ru-RU" dirty="0"/>
              <a:t>с налоговыми механизмами в организации доходов бюджетов используется такая форма регулирования межбюджетных отношений, как бюджетные изъятия - официальные трансферты, передаваемые из </a:t>
            </a:r>
            <a:r>
              <a:rPr lang="ru-RU" dirty="0" smtClean="0"/>
              <a:t>нижестоящих </a:t>
            </a:r>
            <a:r>
              <a:rPr lang="ru-RU" dirty="0"/>
              <a:t>бюджетов в вышестоящие в пределах сумм, утвержденных в республиканском или областном бюджете.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1060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88640"/>
            <a:ext cx="6624736" cy="6135960"/>
          </a:xfrm>
        </p:spPr>
        <p:txBody>
          <a:bodyPr>
            <a:normAutofit fontScale="85000" lnSpcReduction="20000"/>
          </a:bodyPr>
          <a:lstStyle/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endParaRPr lang="ru-RU" sz="2800" b="1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endParaRPr lang="ru-RU" sz="2800" b="1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endParaRPr lang="ru-RU" sz="2800" b="1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28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Лекция  </a:t>
            </a:r>
            <a:endParaRPr lang="ru-RU" sz="2800" b="1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по дисциплине </a:t>
            </a:r>
            <a:endParaRPr lang="ru-RU" sz="2800" b="1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28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«Государственное управления финансами»</a:t>
            </a:r>
            <a:endParaRPr lang="ru-RU" sz="2800" b="1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endParaRPr lang="ru-RU" sz="2800" b="1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endParaRPr lang="ru-RU" sz="2800" b="1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28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На тему:</a:t>
            </a: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28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Межбюджетные </a:t>
            </a:r>
            <a:r>
              <a:rPr lang="ru-RU" sz="28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отношения в системе государственных </a:t>
            </a:r>
            <a:r>
              <a:rPr lang="ru-RU" sz="28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финансов</a:t>
            </a: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28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Управление и координация межбюджетных отношений</a:t>
            </a:r>
            <a:endParaRPr lang="en-US" sz="2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endParaRPr lang="ru-RU" sz="2800" b="1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22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Выполнила</a:t>
            </a:r>
            <a:r>
              <a:rPr lang="ru-RU" sz="2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Байжанова</a:t>
            </a:r>
            <a:r>
              <a:rPr lang="ru-RU" sz="2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Лаура</a:t>
            </a:r>
          </a:p>
          <a:p>
            <a:pPr marL="0" lvl="0" indent="0" algn="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2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Магистратура 2 курс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</a:pPr>
            <a:endParaRPr lang="ru-RU" sz="2200" dirty="0">
              <a:solidFill>
                <a:srgbClr val="073E87"/>
              </a:solidFill>
              <a:latin typeface="Candara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38620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332656"/>
            <a:ext cx="8013576" cy="63367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Принципы распределения поступлений и расходов бюджета между уровнями бюджетной системы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Бюджетный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регионализм может эффективно претворяться только при законодательном распределении бюджетных полномочий, которое должно включать три аспекта: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1)	разграничение доходных (налоговых) полномочий с соблюдением стабильности и достаточности доходов, единства форм и методов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регулирования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доходов;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2)	разграничение расходных полномочий, что означает единство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адресности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авторства оказываемых государственных услуг с разделением функций между местными, областными и республиканскими органами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управления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3)	выравнивание бюджетов, направленное на обеспечение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сбалансированного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развития регионов Казахстана.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217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0"/>
            <a:ext cx="8856984" cy="76054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Существуют две основные модели бюджетного регионализма: 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децентрализованная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 кооперативная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Особенностями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децентрализованной модели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(Канада, США, Япония Великобритания) являются следующие: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1)	региональные власти получают высокую степень финансовой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самостоятельности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2)	финансовым обеспечением независимости и самостоятельности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право регионов (штатов и т.п.) устанавливать собственные налоги или определять порядок налогообложения;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3)	четкое разделение и закрепление соответствующих налогов 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доходов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 каждым уровнем бюджетной системы. Как правило, налоговыми источниками центрального бюджета являются подоходные налоги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физических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юридических лиц, таможенное налогообложение. Налоговыми источниками региональных и местных бюджетов выступают налоги на товары и услуги, имущество, земельные участки (второстепенные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налоги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4)	центральное правительство не контролирует бюджетную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региональных органов и не концентрируется на проблеме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горизонтальных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дисбалансов;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5)	система бюджетного выравнивания развита слабо. Как правило, центральные средства предоставляются в виде целевых перечислений на финансирование конкретных программ;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6)	центральное правительство снимает с себя ответственность по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долгам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региональных правительств и не отвечает за дефицит их бюджетов. Региональные правительства самостоятельно изыскивают средства для погашения дефицита бюджета.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093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96855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Кооперативная модель бюджетного регионализма получила в </a:t>
            </a:r>
            <a:r>
              <a:rPr lang="ru-RU" b="1" dirty="0" smtClean="0"/>
              <a:t>настоящее </a:t>
            </a:r>
            <a:r>
              <a:rPr lang="ru-RU" b="1" dirty="0"/>
              <a:t>время более широкое распространение в мировой практике. </a:t>
            </a:r>
            <a:endParaRPr lang="en-US" b="1" dirty="0" smtClean="0"/>
          </a:p>
          <a:p>
            <a:pPr marL="0" indent="0" algn="just">
              <a:buNone/>
            </a:pPr>
            <a:r>
              <a:rPr lang="ru-RU" dirty="0" smtClean="0"/>
              <a:t>Она существует </a:t>
            </a:r>
            <a:r>
              <a:rPr lang="ru-RU" dirty="0"/>
              <a:t>в большинстве европейских стран и характеризуется следующими основными чертами:</a:t>
            </a:r>
          </a:p>
          <a:p>
            <a:pPr marL="0" indent="0" algn="just">
              <a:buNone/>
            </a:pPr>
            <a:r>
              <a:rPr lang="ru-RU" dirty="0" smtClean="0"/>
              <a:t>1)</a:t>
            </a:r>
            <a:r>
              <a:rPr lang="en-US" dirty="0" smtClean="0"/>
              <a:t> </a:t>
            </a:r>
            <a:r>
              <a:rPr lang="ru-RU" dirty="0" smtClean="0"/>
              <a:t>широким </a:t>
            </a:r>
            <a:r>
              <a:rPr lang="ru-RU" dirty="0"/>
              <a:t>участием региональных властей в перераспределении </a:t>
            </a:r>
            <a:r>
              <a:rPr lang="ru-RU" dirty="0" smtClean="0"/>
              <a:t>национального </a:t>
            </a:r>
            <a:r>
              <a:rPr lang="ru-RU" dirty="0"/>
              <a:t>дохода;</a:t>
            </a:r>
          </a:p>
          <a:p>
            <a:pPr marL="0" indent="0" algn="just">
              <a:buNone/>
            </a:pPr>
            <a:r>
              <a:rPr lang="ru-RU" dirty="0"/>
              <a:t>2)	наличием собственных и регулирующих налогов и доходов для </a:t>
            </a:r>
            <a:r>
              <a:rPr lang="ru-RU" dirty="0" smtClean="0"/>
              <a:t>каждого </a:t>
            </a:r>
            <a:r>
              <a:rPr lang="ru-RU" dirty="0"/>
              <a:t>уровня бюджетной системы;</a:t>
            </a:r>
          </a:p>
          <a:p>
            <a:pPr marL="0" indent="0" algn="just">
              <a:buNone/>
            </a:pPr>
            <a:r>
              <a:rPr lang="ru-RU" dirty="0"/>
              <a:t>3)	введением местных ставок к федеральным и </a:t>
            </a:r>
            <a:r>
              <a:rPr lang="ru-RU" dirty="0" smtClean="0"/>
              <a:t>территориальным налогам;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4)	повышенной ответственностью центра за состояние региональных финансов (дефицит бюджета, наличие долга);</a:t>
            </a:r>
          </a:p>
          <a:p>
            <a:pPr marL="0" indent="0" algn="just">
              <a:buNone/>
            </a:pPr>
            <a:r>
              <a:rPr lang="ru-RU" dirty="0"/>
              <a:t>5)	ограничение самостоятельности региональных властей в вопросах внешних заимствований. Как правило, внешними заимствованиями могут</a:t>
            </a:r>
          </a:p>
          <a:p>
            <a:pPr marL="0" indent="0" algn="just">
              <a:buNone/>
            </a:pPr>
            <a:r>
              <a:rPr lang="ru-RU" dirty="0" smtClean="0"/>
              <a:t>заниматься </a:t>
            </a:r>
            <a:r>
              <a:rPr lang="ru-RU" dirty="0"/>
              <a:t>только органы государственной власти, тогда как </a:t>
            </a:r>
            <a:r>
              <a:rPr lang="ru-RU" dirty="0" smtClean="0"/>
              <a:t>региональные </a:t>
            </a:r>
            <a:r>
              <a:rPr lang="ru-RU" dirty="0"/>
              <a:t>власти — внутренними заимствованиями;</a:t>
            </a:r>
          </a:p>
          <a:p>
            <a:pPr marL="0" indent="0" algn="just">
              <a:buNone/>
            </a:pPr>
            <a:r>
              <a:rPr lang="ru-RU" dirty="0"/>
              <a:t>6) наличие развитого механизма перераспределения денежных средств между уровнями бюджетной системы через субсидии, дотации, субвенции и т.п.</a:t>
            </a: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51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0648"/>
            <a:ext cx="7776864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Кооперативная модель, как правило, используется там, где существуют весьма значительные различия в уровнях бюджетной обеспеченности разных регионов. Поэтому именно для кооперативной модели большое значение приобретает вертикальное выравнивание за счет дотаций, субсидий, субвенций. Широко используется при этом деление всех доходов на собственные и регулирующие.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366634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157592" cy="4536504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Проведение региональной бюджетной политики, ее эффективность, во многом предопределяется региональной политикой разрабатываемой с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учетом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государственных программ и особенностей развития тех или иных областей и городов Казахстана. Значительные диспропорции 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структуре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государственного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бюджета Казахстана диктуют необходимость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децентрализации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совершенствования межбюджетных отношений.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Функционирование и развитие местных бюджетов основывается на концепции региональной экономической политики.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Основными целями региональной финансовой политики являются: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	обеспечение основ бюджетно-налогового регионализма в Казахстане, основанного на едином экономическом пространстве;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	обеспечение единых минимальных социальных стандартов и равной социальной защиты;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	выравнивание условий социально-экономического и финансового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регионов;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	приоритетное развитие регионов, имеющих особо важное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стратегическое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значение;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	становление и обеспечение гарантий местного самоуправления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713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Главная цель региональной финансовой политики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стабилизация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производства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обеспечение экономического роста. Одним из главных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условий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реализации региональной финансовой политики является обеспечение единства экономического пространства страны, определяемого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общностью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денежной, налоговой, бюджетно-финансовой систем,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скоординированным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развитием основных финансово-экономических институциональных структур.</a:t>
            </a:r>
          </a:p>
        </p:txBody>
      </p:sp>
    </p:spTree>
    <p:extLst>
      <p:ext uri="{BB962C8B-B14F-4D97-AF65-F5344CB8AC3E}">
        <p14:creationId xmlns:p14="http://schemas.microsoft.com/office/powerpoint/2010/main" xmlns="" val="310195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39604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Региональная финансовая политика </a:t>
            </a:r>
            <a:r>
              <a:rPr lang="ru-RU" dirty="0"/>
              <a:t>во многом зависит от системы </a:t>
            </a:r>
            <a:r>
              <a:rPr lang="ru-RU" dirty="0" smtClean="0"/>
              <a:t>территориального </a:t>
            </a:r>
            <a:r>
              <a:rPr lang="ru-RU" dirty="0"/>
              <a:t>разделения труда и производственной специализации </a:t>
            </a:r>
            <a:r>
              <a:rPr lang="ru-RU" dirty="0" smtClean="0"/>
              <a:t>хозяйства </a:t>
            </a:r>
            <a:r>
              <a:rPr lang="ru-RU" dirty="0"/>
              <a:t>регионов и обеспечивается следующими методами:</a:t>
            </a:r>
          </a:p>
          <a:p>
            <a:pPr marL="0" indent="0">
              <a:buNone/>
            </a:pPr>
            <a:r>
              <a:rPr lang="ru-RU" dirty="0"/>
              <a:t>1)	финансирование модернизации структуры экономики индустриально развитых районов;</a:t>
            </a:r>
          </a:p>
          <a:p>
            <a:pPr marL="0" indent="0">
              <a:buNone/>
            </a:pPr>
            <a:r>
              <a:rPr lang="ru-RU" dirty="0"/>
              <a:t>2)	обеспечение условий для привлечения финансовых ресурсов </a:t>
            </a:r>
            <a:r>
              <a:rPr lang="ru-RU" dirty="0" smtClean="0"/>
              <a:t>казахстанских </a:t>
            </a:r>
            <a:r>
              <a:rPr lang="ru-RU" dirty="0"/>
              <a:t>и иностранных инвесторов к созданию эксплуатации </a:t>
            </a:r>
            <a:r>
              <a:rPr lang="ru-RU" dirty="0" smtClean="0"/>
              <a:t>предприятий </a:t>
            </a:r>
            <a:r>
              <a:rPr lang="ru-RU" dirty="0"/>
              <a:t>в слаборазвитых районах, к развитию производств, в продукции </a:t>
            </a:r>
            <a:r>
              <a:rPr lang="ru-RU" dirty="0" smtClean="0"/>
              <a:t>которых </a:t>
            </a:r>
            <a:r>
              <a:rPr lang="ru-RU" dirty="0"/>
              <a:t>заинтересована казахстанская экономика;</a:t>
            </a:r>
          </a:p>
          <a:p>
            <a:pPr marL="0" indent="0">
              <a:buNone/>
            </a:pPr>
            <a:r>
              <a:rPr lang="ru-RU" dirty="0"/>
              <a:t>3)	привлечение инвестиций из регионов Казахстана и иностранных государств в развитие республиканской инфраструктуры и ее включения в систему мировых коммуникаций;</a:t>
            </a:r>
          </a:p>
          <a:p>
            <a:pPr marL="0" indent="0">
              <a:buNone/>
            </a:pPr>
            <a:r>
              <a:rPr lang="ru-RU" dirty="0"/>
              <a:t>4)	обеспечение государственного регулирования цен на продукцию естественных монополий, выравнивающего условия предпринимательской деятельности в различных районах.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765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476672"/>
            <a:ext cx="7859216" cy="33123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Важнейшими исходными пунктами региональной финансовой политики являются прогнозирование платежеспособного спроса и его регионального распределения, изучение региональных финансово-кредитных рынков,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финансовых возможностей регионов, стимулирование развития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собственного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финансового потенциала регионов для решения важнейших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социально-экономических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проблем их развития.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62752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085584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Основными формами реализации региональной финансовой политики наряду с государственными целевыми программами развития регионов и отраслей на условиях государственно-частного партнерства являются:</a:t>
            </a:r>
          </a:p>
          <a:p>
            <a:pPr marL="0" indent="0">
              <a:buNone/>
            </a:pPr>
            <a:r>
              <a:rPr lang="ru-RU" sz="1800" dirty="0"/>
              <a:t>•	участие финансовых ресурсов государства в наиболее эффективных инвестиционных проектах с использованием конкурсной и контрактной систем их реализации;</a:t>
            </a:r>
          </a:p>
          <a:p>
            <a:pPr marL="0" indent="0">
              <a:buNone/>
            </a:pPr>
            <a:r>
              <a:rPr lang="ru-RU" sz="1800" dirty="0"/>
              <a:t>•	размещение государственных заказов на поставку продукции для общегосударственных нужд;</a:t>
            </a:r>
          </a:p>
          <a:p>
            <a:pPr marL="0" indent="0">
              <a:buNone/>
            </a:pPr>
            <a:r>
              <a:rPr lang="ru-RU" sz="1800" dirty="0"/>
              <a:t>•	финансовая поддержка наукоемких производств и развитие высоких технологий;</a:t>
            </a:r>
          </a:p>
          <a:p>
            <a:pPr marL="0" indent="0">
              <a:buNone/>
            </a:pPr>
            <a:r>
              <a:rPr lang="ru-RU" sz="1800" dirty="0"/>
              <a:t>•	создание финансовых условий для формирования свободных </a:t>
            </a:r>
            <a:r>
              <a:rPr lang="ru-RU" sz="1800" dirty="0" smtClean="0"/>
              <a:t>экономических </a:t>
            </a:r>
            <a:r>
              <a:rPr lang="ru-RU" sz="1800" dirty="0"/>
              <a:t>зон и технопарков в регионах, имеющих высокий научный и </a:t>
            </a:r>
            <a:r>
              <a:rPr lang="ru-RU" sz="1800" dirty="0" smtClean="0"/>
              <a:t>кадровый </a:t>
            </a:r>
            <a:r>
              <a:rPr lang="ru-RU" sz="1800" dirty="0"/>
              <a:t>потенциал, а также развитую инфраструктуру;</a:t>
            </a:r>
          </a:p>
          <a:p>
            <a:pPr marL="0" indent="0">
              <a:buNone/>
            </a:pPr>
            <a:r>
              <a:rPr lang="ru-RU" sz="1800" dirty="0"/>
              <a:t>•	финансовое содействие малому и среднему бизнесу. </a:t>
            </a:r>
            <a:r>
              <a:rPr lang="ru-RU" sz="1800" dirty="0" smtClean="0"/>
              <a:t>Совершенствование финансовых </a:t>
            </a:r>
            <a:r>
              <a:rPr lang="ru-RU" sz="1800" dirty="0"/>
              <a:t>и налоговых отношений между уровнями бюджетной </a:t>
            </a:r>
            <a:r>
              <a:rPr lang="ru-RU" sz="1800" dirty="0" smtClean="0"/>
              <a:t>системы</a:t>
            </a:r>
            <a:r>
              <a:rPr lang="ru-RU" sz="1800" dirty="0"/>
              <a:t>, а также между органами государственной власти и местного </a:t>
            </a:r>
            <a:r>
              <a:rPr lang="ru-RU" sz="1800" dirty="0" err="1"/>
              <a:t>само¬управления</a:t>
            </a:r>
            <a:r>
              <a:rPr lang="ru-RU" sz="1800" dirty="0"/>
              <a:t> направлено на повышение уровня бюджетного </a:t>
            </a:r>
            <a:r>
              <a:rPr lang="ru-RU" sz="1800" dirty="0" err="1" smtClean="0"/>
              <a:t>самообеспечения</a:t>
            </a:r>
            <a:r>
              <a:rPr lang="ru-RU" sz="1800" dirty="0" smtClean="0"/>
              <a:t> </a:t>
            </a:r>
            <a:r>
              <a:rPr lang="ru-RU" sz="1800" dirty="0"/>
              <a:t>муниципальных образований. </a:t>
            </a:r>
          </a:p>
        </p:txBody>
      </p:sp>
    </p:spTree>
    <p:extLst>
      <p:ext uri="{BB962C8B-B14F-4D97-AF65-F5344CB8AC3E}">
        <p14:creationId xmlns:p14="http://schemas.microsoft.com/office/powerpoint/2010/main" xmlns="" val="114391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36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Структура и задачи органов государственного управления межбюджетных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отношений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188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План лекции: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6958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1.Методы</a:t>
            </a:r>
            <a:r>
              <a:rPr lang="ru-RU" dirty="0"/>
              <a:t>, инструменты и рычаги регулирования межбюджетных отношений	</a:t>
            </a:r>
          </a:p>
          <a:p>
            <a:pPr marL="0" indent="0" algn="just">
              <a:buNone/>
            </a:pPr>
            <a:r>
              <a:rPr lang="ru-RU" dirty="0"/>
              <a:t>2</a:t>
            </a:r>
            <a:r>
              <a:rPr lang="ru-RU" dirty="0" smtClean="0"/>
              <a:t>.Принципы </a:t>
            </a:r>
            <a:r>
              <a:rPr lang="ru-RU" dirty="0"/>
              <a:t>распределения поступлений и расходов </a:t>
            </a:r>
            <a:r>
              <a:rPr lang="ru-RU" dirty="0" smtClean="0"/>
              <a:t>бюджета между </a:t>
            </a:r>
            <a:r>
              <a:rPr lang="ru-RU" dirty="0"/>
              <a:t>уровнями бюджетной системы	</a:t>
            </a:r>
          </a:p>
          <a:p>
            <a:pPr marL="0" indent="0" algn="just">
              <a:buNone/>
            </a:pPr>
            <a:r>
              <a:rPr lang="ru-RU" dirty="0" smtClean="0"/>
              <a:t>3.Управление </a:t>
            </a:r>
            <a:r>
              <a:rPr lang="ru-RU" dirty="0"/>
              <a:t>и координация межбюджетных отношений</a:t>
            </a:r>
          </a:p>
          <a:p>
            <a:pPr marL="0" indent="0" algn="just">
              <a:buNone/>
            </a:pPr>
            <a:r>
              <a:rPr lang="ru-RU" dirty="0" smtClean="0"/>
              <a:t>4.Структура </a:t>
            </a:r>
            <a:r>
              <a:rPr lang="ru-RU" dirty="0"/>
              <a:t>и задачи органов государственного управления межбюджетных отношений	</a:t>
            </a:r>
          </a:p>
          <a:p>
            <a:pPr marL="0" indent="0" algn="just">
              <a:buNone/>
            </a:pPr>
            <a:r>
              <a:rPr lang="ru-RU" dirty="0" smtClean="0"/>
              <a:t>5.Бюджетные </a:t>
            </a:r>
            <a:r>
              <a:rPr lang="ru-RU" dirty="0"/>
              <a:t>комиссии и их роль в управлении межбюджетными отношениями	</a:t>
            </a:r>
          </a:p>
          <a:p>
            <a:pPr marL="0" indent="0" algn="just">
              <a:buNone/>
            </a:pPr>
            <a:r>
              <a:rPr lang="ru-RU" dirty="0" smtClean="0"/>
              <a:t>6.Мониторинг </a:t>
            </a:r>
            <a:r>
              <a:rPr lang="ru-RU" dirty="0"/>
              <a:t>в системе управления межбюджетных отношений	</a:t>
            </a:r>
          </a:p>
        </p:txBody>
      </p:sp>
    </p:spTree>
    <p:extLst>
      <p:ext uri="{BB962C8B-B14F-4D97-AF65-F5344CB8AC3E}">
        <p14:creationId xmlns:p14="http://schemas.microsoft.com/office/powerpoint/2010/main" xmlns="" val="294150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Ключевыми органами управления государственными финансами в </a:t>
            </a:r>
            <a:r>
              <a:rPr lang="ru-RU" dirty="0" smtClean="0"/>
              <a:t>Казахстане </a:t>
            </a:r>
            <a:r>
              <a:rPr lang="ru-RU" dirty="0"/>
              <a:t>являются Министерство экономического развития и торговли РК (МЭРТ) и Министерство финансов РК. Роль и значение этих министерств в управлении государственными финансами определяется значимостью </a:t>
            </a:r>
            <a:r>
              <a:rPr lang="ru-RU" dirty="0" smtClean="0"/>
              <a:t>выполняемых </a:t>
            </a:r>
            <a:r>
              <a:rPr lang="ru-RU" dirty="0"/>
              <a:t>им функций и объемов решаемых задач.</a:t>
            </a:r>
          </a:p>
          <a:p>
            <a:pPr marL="0" indent="0" algn="just">
              <a:buNone/>
            </a:pPr>
            <a:r>
              <a:rPr lang="ru-RU" b="1" dirty="0"/>
              <a:t>Основными задачами МЭРТ</a:t>
            </a:r>
            <a:r>
              <a:rPr lang="ru-RU" dirty="0"/>
              <a:t> являются выработка предложений по </a:t>
            </a:r>
            <a:r>
              <a:rPr lang="ru-RU" dirty="0" smtClean="0"/>
              <a:t>формированию </a:t>
            </a:r>
            <a:r>
              <a:rPr lang="ru-RU" dirty="0"/>
              <a:t>государственной политики в сфере:</a:t>
            </a:r>
          </a:p>
          <a:p>
            <a:pPr marL="0" indent="0" algn="just">
              <a:buNone/>
            </a:pPr>
            <a:r>
              <a:rPr lang="ru-RU" dirty="0"/>
              <a:t>1)	стратегического планирования и формирования основных </a:t>
            </a:r>
            <a:r>
              <a:rPr lang="ru-RU" dirty="0" smtClean="0"/>
              <a:t>приоритетов </a:t>
            </a:r>
            <a:r>
              <a:rPr lang="ru-RU" dirty="0"/>
              <a:t>социально-экономического развития Республики Казахстан;</a:t>
            </a:r>
          </a:p>
          <a:p>
            <a:pPr marL="0" indent="0" algn="just">
              <a:buNone/>
            </a:pPr>
            <a:r>
              <a:rPr lang="ru-RU" dirty="0"/>
              <a:t>2)	регионального развития;</a:t>
            </a:r>
          </a:p>
          <a:p>
            <a:pPr marL="0" indent="0" algn="just">
              <a:buNone/>
            </a:pPr>
            <a:r>
              <a:rPr lang="ru-RU" dirty="0"/>
              <a:t>3)	международных экономических и финансовых отношений, в том числе регулирования международной экономической интеграции;</a:t>
            </a:r>
          </a:p>
          <a:p>
            <a:pPr marL="0" indent="0" algn="just">
              <a:buNone/>
            </a:pPr>
            <a:r>
              <a:rPr lang="ru-RU" dirty="0"/>
              <a:t>4)	регулирования и развития внешнеторговой деятельности;</a:t>
            </a:r>
          </a:p>
          <a:p>
            <a:pPr marL="0" indent="0" algn="just">
              <a:buNone/>
            </a:pPr>
            <a:r>
              <a:rPr lang="ru-RU" dirty="0"/>
              <a:t>5)	регулирования и развития внутренней торговли;</a:t>
            </a:r>
          </a:p>
          <a:p>
            <a:pPr marL="0" indent="0" algn="just">
              <a:buNone/>
            </a:pPr>
            <a:r>
              <a:rPr lang="ru-RU" dirty="0"/>
              <a:t>6)	развития и поддержки частного предпринимательства;</a:t>
            </a:r>
          </a:p>
          <a:p>
            <a:pPr marL="0" indent="0" algn="just">
              <a:buNone/>
            </a:pPr>
            <a:r>
              <a:rPr lang="ru-RU" dirty="0"/>
              <a:t>7)	инвестиций и государственно-частного партнерства;</a:t>
            </a:r>
          </a:p>
          <a:p>
            <a:pPr marL="0" indent="0" algn="just">
              <a:buNone/>
            </a:pPr>
            <a:r>
              <a:rPr lang="ru-RU" dirty="0"/>
              <a:t>8)	управления государственными активами в секторах экономики;</a:t>
            </a:r>
          </a:p>
          <a:p>
            <a:pPr marL="0" indent="0" algn="just">
              <a:buNone/>
            </a:pPr>
            <a:r>
              <a:rPr lang="ru-RU" dirty="0"/>
              <a:t>9)	развития системы государственного управления;</a:t>
            </a:r>
          </a:p>
          <a:p>
            <a:pPr marL="0" indent="0" algn="just">
              <a:buNone/>
            </a:pPr>
            <a:r>
              <a:rPr lang="ru-RU" dirty="0"/>
              <a:t>10)	мобилизационной подготовки и мобилизации.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615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435280" cy="66967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Министерство, исходя из задачи формирования государственной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политики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области бюджетных отношений, осуществляет следующие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стратегические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функции: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	разработку, корректировку, мониторинг и оценку реализации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Стратегического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плана развития Республики Казахстан;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	формирование перечня государственных программ;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3)	согласование проектов стратегических планов (проекты изменений и дополнений в стратегические планы) центральных государственных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4)	согласование проектов стратегических планов (проекты изменений и дополнений в стратегические планы) исполнительных органов,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финансируемых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из областного бюджета, бюджетов городов республиканского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значения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столицы в пределах своей компетенции;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5)	разработку прогноза социально-экономического развития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республики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6)	мониторинг и анализ макроэкономических показателей республики;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7)	разработку методики расчетов трансфертов общего характера;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8)	разработку проекта Закона Республики Казахстан об объемах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трансфертов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общего характера между республиканским и областными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бюджетами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бюджетами города республиканского значения, столицы 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трехлетний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период;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9)	выработку предложений по формированию и реализации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инвестиционной политики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664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Министерство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финансов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это центральный исполнительный орган республики, осуществляющий руководство и межотраслевую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координацию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исполнения бюджета и контроля использования государственных средств и собственности, контроля проведения процедур банкротства и внесудебной процедуры ликвидации несостоятельного должника,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регулирования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системы бухгалтерского учета и аудита финансовой отчетности.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045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60486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Основными задачами Министерства являются: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исполнение, ведение бухгалтерского учета, бюджетного учета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статистики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государственных финансов;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составление бюджетной отчетности по исполнению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республиканского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бюджета и в пределах своей компетенции местных бюджетов,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фонда Республики Казахстан на основании отчета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Национального Банка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Республики Казахстан;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-обеспечение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полноты и своевременности поступления налогов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других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обязательных платежей в бюджет;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исчисления, удержания и перечисления обязательных пенсионных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взносов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накопительные пенсионные фонды;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исчисления и уплаты социальных отчислений в Государственный фонд социального страхования;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участие в реализации налоговой политики;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обеспечение в пределах своей компетенции экономической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безопасности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обеспечение соблюдения налогового законодательства Республики Казахстан;</a:t>
            </a:r>
          </a:p>
          <a:p>
            <a:pPr marL="0" indent="0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356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59905"/>
            <a:ext cx="8229600" cy="1139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55576" y="1628800"/>
            <a:ext cx="7848872" cy="314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государственное регулирование производства и оборота этилового спирта и алкогольной продукции, производства и оборота табачных изделий, производства и оборота отдельных видов нефтепродуктов;</a:t>
            </a:r>
          </a:p>
          <a:p>
            <a:pPr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	государственное регулирование в сфере таможенного дела, государственного и гарантированного государством заимствования, бюджетного кредитования, распоряжения республиканской государственной собственностью, управления правительственным и гарантированным государством долгом и долгом перед государством, государственных закупок, осуществления внутреннего финансового контроля, контроля за проведением процедур банкротства (за исключением банков, страховых (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перестраховочных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организаций и накопительных пенсионных фондов);</a:t>
            </a:r>
          </a:p>
          <a:p>
            <a:pPr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	регулирование деятельности в сфере бухгалтерского учета и 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финансовой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отчетности;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7897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5446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проведении бюджетной и административной реформ перед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финансовыми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органами стоит задача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организовать эффективное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взаимодействие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другими исполнительными органами государственной власти,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органами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местного самоуправления по вопросам, связанным с внедрением механизмов управления, ориентированного на результат, среди которых: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создание и внедрение комплексной системы ведомственного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межведомственного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планирования и проектного управления по целям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результатам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деятельности, конкурентного распределения ресурсов между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ведомствами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разработка показателей эффективности использования финансовых ресурсов органами исполнительной власти, органами местного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самоуправления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разработка и внедрение управленческого учета, позволяющего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распределять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ресурсы по поставленным задачам, а также обеспечивать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 достижением результатов;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разработка и внедрение системы внутреннего аудита, позволяющей оценивать эффективность деятельности структурных подразделений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должностных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лиц, ответственных за решение поставленных задач, а также проводить оценку эффективности бюджетных расходов;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финансовые аспекты управления подведомственными органам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исполнительной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власти организациями;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создание методологической и нормативно-правовой базы по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перечисленным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вопросам.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8142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Бюджетные комиссии и их роль в управлении межбюджетными отношениями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625942"/>
            <a:ext cx="8136904" cy="2272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215900" algn="just">
              <a:lnSpc>
                <a:spcPts val="1270"/>
              </a:lnSpc>
              <a:spcBef>
                <a:spcPts val="2700"/>
              </a:spcBef>
              <a:spcAft>
                <a:spcPts val="0"/>
              </a:spcAft>
            </a:pPr>
            <a:r>
              <a:rPr lang="ru-RU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 2000 года в Республике Казахстан функционируют действующие на постоянной основе бюджетные комиссии, которые подразделяются в зави­симости от уровня бюджетной системы на республиканскую бюджетную комиссию и местные бюджетные комиссии, соответственно. В состав рес­публиканской бюджетной комиссии входят представители Правительства, Национального банка и обеих палат Парламента Республики Казахстан. Местные бюджетные комиссии состоят из представителей местных испол­нительной и представительной властей.</a:t>
            </a:r>
          </a:p>
          <a:p>
            <a:pPr marL="12700" marR="12700" indent="215900" algn="just">
              <a:lnSpc>
                <a:spcPts val="1270"/>
              </a:lnSpc>
              <a:spcBef>
                <a:spcPts val="2700"/>
              </a:spcBef>
              <a:spcAft>
                <a:spcPts val="0"/>
              </a:spcAft>
            </a:pPr>
            <a:r>
              <a:rPr lang="ru-RU" b="1" i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Бюджетная комиссия создается</a:t>
            </a:r>
            <a:r>
              <a:rPr lang="ru-RU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с целью обеспечения своевременной и качественной разработки проекта бюджета и выработки предложений по уточнению и исполнению бюджета.</a:t>
            </a:r>
            <a:endParaRPr lang="ru-RU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448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147248" cy="39604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В соответствии с действующим законодательством РК </a:t>
            </a:r>
            <a:r>
              <a:rPr lang="ru-RU" b="1" i="1" dirty="0"/>
              <a:t>основными </a:t>
            </a:r>
            <a:r>
              <a:rPr lang="ru-RU" b="1" i="1" dirty="0" smtClean="0"/>
              <a:t>задачами </a:t>
            </a:r>
            <a:r>
              <a:rPr lang="ru-RU" b="1" i="1" dirty="0"/>
              <a:t>деятельности бюджетных комиссий являются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dirty="0"/>
              <a:t>1)	выработка предложений по прогнозу социально-экономического </a:t>
            </a:r>
            <a:r>
              <a:rPr lang="ru-RU" dirty="0" smtClean="0"/>
              <a:t>развития </a:t>
            </a:r>
            <a:r>
              <a:rPr lang="ru-RU" dirty="0"/>
              <a:t>и бюджетных параметров;</a:t>
            </a:r>
          </a:p>
          <a:p>
            <a:pPr marL="0" indent="0">
              <a:buNone/>
            </a:pPr>
            <a:r>
              <a:rPr lang="ru-RU" dirty="0"/>
              <a:t>2)	выработка предложений по определению показателей проектов </a:t>
            </a:r>
            <a:r>
              <a:rPr lang="ru-RU" dirty="0" smtClean="0"/>
              <a:t>бюджетов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3)	выработка предложений по проектам нормативных правовых актов, предусматривающих увеличение расходов или сокращение доходов </a:t>
            </a:r>
            <a:r>
              <a:rPr lang="ru-RU" dirty="0" smtClean="0"/>
              <a:t>республиканского </a:t>
            </a:r>
            <a:r>
              <a:rPr lang="ru-RU" dirty="0"/>
              <a:t>или местных бюджетов;</a:t>
            </a:r>
          </a:p>
          <a:p>
            <a:pPr marL="0" indent="0">
              <a:buNone/>
            </a:pPr>
            <a:r>
              <a:rPr lang="ru-RU" dirty="0"/>
              <a:t>4)	выработка предложений по уточнению бюджетов;</a:t>
            </a:r>
          </a:p>
          <a:p>
            <a:pPr marL="0" indent="0">
              <a:buNone/>
            </a:pPr>
            <a:r>
              <a:rPr lang="ru-RU" dirty="0"/>
              <a:t>5)	рассмотрение результатов бюджетного мониторинга, проведенной оценки результатов и выработка предложений по ним;</a:t>
            </a:r>
          </a:p>
          <a:p>
            <a:pPr marL="0" indent="0">
              <a:buNone/>
            </a:pPr>
            <a:r>
              <a:rPr lang="ru-RU" dirty="0"/>
              <a:t>6)	иные полномочия, предусмотренные настоящим Кодексом, а также положениями о бюджетных комиссиях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954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373616" cy="61206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Правовую основу деятельности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комиссии составляют Конституция Республики Казахстан, Бюджетный кодекс Республики Казахстан,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законодательные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иные нормативные правовые акты Республики Казахстан.</a:t>
            </a:r>
          </a:p>
          <a:p>
            <a:pPr marL="0" indent="0" algn="jus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Бюджетная комиссия в соответствии с возложенными на нее задачами осуществляет следующие функции: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1)	рассматривает подготовленные рабочим органом комиссии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материалы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определяет: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приоритетные направления расходования бюджетных средств 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субсидирования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юридических лиц;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направления развития межбюджетных отношений;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политику в сфере государственного и гарантированного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государством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заимствования и долга;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перечень концессионных проектов на плановый период, требующих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из республиканского бюджета в разрезе объектов;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перечень республиканских бюджетных инвестиционных проектов на плановый период в разрезе объектов;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бюджетные инвестиции, осуществляемые посредством участия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государства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уставном капитале юридических лиц;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источники и механизмы финансирования бюджетных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инвестиционых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проектов;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088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10445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Состав комиссии определяется Президентом Республики Казахстан по предложению Правительства Республики Казахстан.</a:t>
            </a:r>
          </a:p>
          <a:p>
            <a:pPr marL="0" indent="0">
              <a:buNone/>
            </a:pPr>
            <a:r>
              <a:rPr lang="ru-RU" dirty="0"/>
              <a:t>В состав комиссии входят:</a:t>
            </a:r>
          </a:p>
          <a:p>
            <a:pPr marL="0" indent="0">
              <a:buNone/>
            </a:pPr>
            <a:r>
              <a:rPr lang="ru-RU" dirty="0"/>
              <a:t>1)	председатель комиссии;</a:t>
            </a:r>
          </a:p>
          <a:p>
            <a:pPr marL="0" indent="0">
              <a:buNone/>
            </a:pPr>
            <a:r>
              <a:rPr lang="ru-RU" dirty="0"/>
              <a:t>2)	заместители председателя комиссии;</a:t>
            </a:r>
          </a:p>
          <a:p>
            <a:pPr marL="0" indent="0">
              <a:buNone/>
            </a:pPr>
            <a:r>
              <a:rPr lang="ru-RU" dirty="0"/>
              <a:t>3)	секретарь комиссии;</a:t>
            </a:r>
          </a:p>
          <a:p>
            <a:pPr marL="0" indent="0">
              <a:buNone/>
            </a:pPr>
            <a:r>
              <a:rPr lang="ru-RU" dirty="0"/>
              <a:t>4)	члены комиссии.</a:t>
            </a:r>
          </a:p>
        </p:txBody>
      </p:sp>
    </p:spTree>
    <p:extLst>
      <p:ext uri="{BB962C8B-B14F-4D97-AF65-F5344CB8AC3E}">
        <p14:creationId xmlns:p14="http://schemas.microsoft.com/office/powerpoint/2010/main" xmlns="" val="58738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643192" cy="792088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Методы, инструменты и рычаги регулирования межбюджетных 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032448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2900" dirty="0" smtClean="0"/>
              <a:t>Широкое </a:t>
            </a:r>
            <a:r>
              <a:rPr lang="ru-RU" sz="2900" dirty="0"/>
              <a:t>распространение в мировой практике вертикального и гори-</a:t>
            </a:r>
            <a:r>
              <a:rPr lang="ru-RU" sz="2900" dirty="0" err="1"/>
              <a:t>зонтального</a:t>
            </a:r>
            <a:r>
              <a:rPr lang="ru-RU" sz="2900" dirty="0"/>
              <a:t> финансового выравнивания получили свое преломление в </a:t>
            </a:r>
            <a:r>
              <a:rPr lang="ru-RU" sz="2900" dirty="0" smtClean="0"/>
              <a:t>бюджетных </a:t>
            </a:r>
            <a:r>
              <a:rPr lang="ru-RU" sz="2900" dirty="0"/>
              <a:t>инструментах в форме дотации, субвенций и субсидий. Система регулирования межбюджетных отношений в Казахстане предполагает </a:t>
            </a:r>
            <a:r>
              <a:rPr lang="ru-RU" sz="2900" dirty="0" smtClean="0"/>
              <a:t>применение </a:t>
            </a:r>
            <a:r>
              <a:rPr lang="ru-RU" sz="2900" dirty="0"/>
              <a:t>следующих форм и инструментов.</a:t>
            </a:r>
          </a:p>
          <a:p>
            <a:pPr marL="0" indent="0" algn="just">
              <a:buNone/>
            </a:pPr>
            <a:endParaRPr lang="ru-RU" sz="2900" dirty="0" smtClean="0"/>
          </a:p>
          <a:p>
            <a:pPr marL="0" indent="0" algn="just">
              <a:buNone/>
            </a:pPr>
            <a:r>
              <a:rPr lang="ru-RU" sz="2900" dirty="0" smtClean="0"/>
              <a:t>Межбюджетные </a:t>
            </a:r>
            <a:r>
              <a:rPr lang="ru-RU" sz="2900" dirty="0"/>
              <a:t>отношения в рамках казахстанского бюджетного </a:t>
            </a:r>
            <a:r>
              <a:rPr lang="ru-RU" sz="2900" dirty="0" smtClean="0"/>
              <a:t>процесса </a:t>
            </a:r>
            <a:r>
              <a:rPr lang="ru-RU" sz="2900" dirty="0"/>
              <a:t>регулируются:</a:t>
            </a:r>
          </a:p>
          <a:p>
            <a:pPr marL="0" indent="0" algn="just">
              <a:buNone/>
            </a:pPr>
            <a:r>
              <a:rPr lang="ru-RU" sz="2900" dirty="0"/>
              <a:t>1)	между республиканским и областным бюджетом, бюджетами города республиканского значения, столицы:</a:t>
            </a:r>
          </a:p>
          <a:p>
            <a:pPr marL="0" indent="0" algn="just">
              <a:buNone/>
            </a:pPr>
            <a:r>
              <a:rPr lang="ru-RU" sz="2900" dirty="0"/>
              <a:t>-	трансфертами;</a:t>
            </a:r>
          </a:p>
          <a:p>
            <a:pPr marL="0" indent="0" algn="just">
              <a:buNone/>
            </a:pPr>
            <a:r>
              <a:rPr lang="ru-RU" sz="2900" dirty="0"/>
              <a:t>-	бюджетными кредитами;</a:t>
            </a:r>
          </a:p>
          <a:p>
            <a:pPr marL="0" indent="0" algn="just">
              <a:buNone/>
            </a:pPr>
            <a:r>
              <a:rPr lang="ru-RU" sz="2900" dirty="0"/>
              <a:t>2)	между областным и районными (городов областного значения) </a:t>
            </a:r>
            <a:r>
              <a:rPr lang="ru-RU" sz="2900" dirty="0" smtClean="0"/>
              <a:t>бюджетами</a:t>
            </a:r>
            <a:r>
              <a:rPr lang="ru-RU" sz="2900" dirty="0"/>
              <a:t>:</a:t>
            </a:r>
          </a:p>
          <a:p>
            <a:pPr marL="0" indent="0" algn="just">
              <a:buNone/>
            </a:pPr>
            <a:r>
              <a:rPr lang="ru-RU" sz="2900" dirty="0"/>
              <a:t>трансфертами; бюджетными кредитами;</a:t>
            </a:r>
          </a:p>
          <a:p>
            <a:pPr marL="0" indent="0" algn="just">
              <a:buNone/>
            </a:pPr>
            <a:r>
              <a:rPr lang="ru-RU" sz="2900" dirty="0"/>
              <a:t>нормативами распределения доходов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5689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87208" cy="115212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Мониторинг в системе управления межбюджетных 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(от англ.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monitor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- контролировать, проверять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специально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организованное, систематическое наблюдение за состоянием объектов, явлений, процессов в пространстве и во времени с определенными целями в соответствии с заранее подготовленной программой. Например,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мониторинг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прессы, который каждый день производит секретарь, осуществляя ежедневный поиск статей на определенные темы и предоставляя их в неизмененном состоянии руководителю. С экономической точки зрения мониторинг является составной частью управления, которая заключается в непрерывном наблюдении и анализе деятельности экономических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объектов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отслеживанием динамики изменений.</a:t>
            </a:r>
          </a:p>
        </p:txBody>
      </p:sp>
    </p:spTree>
    <p:extLst>
      <p:ext uri="{BB962C8B-B14F-4D97-AF65-F5344CB8AC3E}">
        <p14:creationId xmlns:p14="http://schemas.microsoft.com/office/powerpoint/2010/main" xmlns="" val="396348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8479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В настоящее время во всех отраслях и ведомствах, как в Казахстане, так и за рубежом, сформировано большое число систем и средств </a:t>
            </a:r>
            <a:r>
              <a:rPr lang="ru-RU" dirty="0" smtClean="0"/>
              <a:t>мониторинга</a:t>
            </a:r>
            <a:r>
              <a:rPr lang="ru-RU" dirty="0"/>
              <a:t>, функционирующих на различных принципах и в различных сферах.</a:t>
            </a:r>
          </a:p>
          <a:p>
            <a:pPr marL="0" indent="0">
              <a:buNone/>
            </a:pPr>
            <a:r>
              <a:rPr lang="ru-RU" dirty="0"/>
              <a:t>Так, Международным валютным фондом в 2000 году разработан «</a:t>
            </a:r>
            <a:r>
              <a:rPr lang="ru-RU" dirty="0" smtClean="0"/>
              <a:t>Кодекс </a:t>
            </a:r>
            <a:r>
              <a:rPr lang="ru-RU" dirty="0"/>
              <a:t>надлежащей практики по обеспечению принципов прозрачности в бюджетно-налоговой сфере», содержащий четыре основных принципа:</a:t>
            </a:r>
          </a:p>
          <a:p>
            <a:pPr marL="0" indent="0">
              <a:buNone/>
            </a:pPr>
            <a:r>
              <a:rPr lang="ru-RU" dirty="0"/>
              <a:t>1)	четкое определение роли и функций органов управления в рамках государственного (муниципального) сектора;</a:t>
            </a:r>
          </a:p>
          <a:p>
            <a:pPr marL="0" indent="0">
              <a:buNone/>
            </a:pPr>
            <a:r>
              <a:rPr lang="ru-RU" dirty="0"/>
              <a:t>2)	информирование общественности;</a:t>
            </a:r>
          </a:p>
          <a:p>
            <a:pPr marL="0" indent="0">
              <a:buNone/>
            </a:pPr>
            <a:r>
              <a:rPr lang="ru-RU" dirty="0"/>
              <a:t>3)	открытость подготовки и исполнения бюджета и бюджетной </a:t>
            </a:r>
            <a:r>
              <a:rPr lang="ru-RU" dirty="0" err="1" smtClean="0"/>
              <a:t>ности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4)	гарантии достоверности.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5651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91993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Анализ данных мониторинга, при условии правильной организации этой системы, позволяет государственным органам не только избежать неэффективного расходования бюджетных средств, но и получить аргументацию в пользу той или иной программы (или отказа от нее) для представления в уполномоченные органы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Благодаря внедрению системы внутреннего мониторинга финансовые органы получают возможность передать некоторые функции контроля отраслевым министерствам и соответственно уделять больше внимания вопросам государственной политики и анализу эффективности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расходов с целью их взаимной увязки с приоритетами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политики.</a:t>
            </a:r>
          </a:p>
        </p:txBody>
      </p:sp>
    </p:spTree>
    <p:extLst>
      <p:ext uri="{BB962C8B-B14F-4D97-AF65-F5344CB8AC3E}">
        <p14:creationId xmlns:p14="http://schemas.microsoft.com/office/powerpoint/2010/main" xmlns="" val="40474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системы мониторинга рекомендуется осуществлять на основе: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	обеспечения логической связи между собираемыми данными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управленческими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решениями, находящимися в компетенции государственного органа;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	определения ожидаемых результатов деятельности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органа в реалистичном и измеримом виде и на основании потребностей клиентской группы. При этом под клиентами могут пониматься не только непосредственные получатели услуг, но и иные бенефициары (например, все население республики или региона и т.д.);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	максимально возможного совмещения достоверности, низкой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ресурсоемкости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простоты использования в способах сбора информации.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223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Соответственно мониторинг, проводимый государственными </a:t>
            </a:r>
            <a:r>
              <a:rPr lang="ru-RU" dirty="0" smtClean="0"/>
              <a:t>органами</a:t>
            </a:r>
            <a:r>
              <a:rPr lang="ru-RU" dirty="0"/>
              <a:t>, должен включать следующие функции:</a:t>
            </a:r>
          </a:p>
          <a:p>
            <a:pPr marL="0" indent="0">
              <a:buNone/>
            </a:pPr>
            <a:r>
              <a:rPr lang="ru-RU" dirty="0"/>
              <a:t>-	определение степени достижения запланированных показателей и соблюдения сроков реализации мероприятий;</a:t>
            </a:r>
          </a:p>
          <a:p>
            <a:pPr marL="0" indent="0">
              <a:buNone/>
            </a:pPr>
            <a:r>
              <a:rPr lang="ru-RU" dirty="0"/>
              <a:t>-	анализ адекватности и эффективности обеспечения выполнения </a:t>
            </a:r>
            <a:r>
              <a:rPr lang="ru-RU" dirty="0" smtClean="0"/>
              <a:t>запланированных </a:t>
            </a:r>
            <a:r>
              <a:rPr lang="ru-RU" dirty="0"/>
              <a:t>мероприятий;</a:t>
            </a:r>
          </a:p>
          <a:p>
            <a:pPr marL="0" indent="0">
              <a:buNone/>
            </a:pPr>
            <a:r>
              <a:rPr lang="ru-RU" dirty="0"/>
              <a:t>-	помощь в оценке качества предоставляемых государственных услуг;</a:t>
            </a:r>
          </a:p>
          <a:p>
            <a:pPr marL="0" indent="0">
              <a:buNone/>
            </a:pPr>
            <a:r>
              <a:rPr lang="ru-RU" dirty="0"/>
              <a:t>-	проверка своевременности, надежности и точности информации;</a:t>
            </a:r>
          </a:p>
          <a:p>
            <a:pPr marL="0" indent="0">
              <a:buNone/>
            </a:pPr>
            <a:r>
              <a:rPr lang="ru-RU" dirty="0"/>
              <a:t>-	определение эффективности затрат и результативности деятельности;</a:t>
            </a:r>
          </a:p>
          <a:p>
            <a:pPr>
              <a:buFontTx/>
              <a:buChar char="-"/>
            </a:pPr>
            <a:r>
              <a:rPr lang="ru-RU" dirty="0" smtClean="0"/>
              <a:t>разработка </a:t>
            </a:r>
            <a:r>
              <a:rPr lang="ru-RU" dirty="0"/>
              <a:t>рекомендаций по внесению корректировок </a:t>
            </a:r>
            <a:r>
              <a:rPr lang="ru-RU" dirty="0" smtClean="0"/>
              <a:t>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155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/>
              <a:t>Основными требованиями, которые предъявляются к мониторингу, </a:t>
            </a:r>
            <a:r>
              <a:rPr lang="ru-RU" dirty="0" smtClean="0"/>
              <a:t>являются </a:t>
            </a:r>
            <a:r>
              <a:rPr lang="ru-RU" dirty="0"/>
              <a:t>полнота и достоверность информации, минимум затрат на его проведение и максимум эффекта по результатам проверки.</a:t>
            </a:r>
          </a:p>
          <a:p>
            <a:pPr marL="0" indent="0">
              <a:buNone/>
            </a:pPr>
            <a:r>
              <a:rPr lang="ru-RU" b="1" dirty="0"/>
              <a:t>По формам проведения мониторинг </a:t>
            </a:r>
            <a:r>
              <a:rPr lang="ru-RU" dirty="0"/>
              <a:t>также, как и государственный финансовый контроль подразделяется на текущий и последующий.</a:t>
            </a:r>
          </a:p>
          <a:p>
            <a:pPr marL="0" indent="0">
              <a:buNone/>
            </a:pPr>
            <a:r>
              <a:rPr lang="ru-RU" i="1" dirty="0"/>
              <a:t>Текущий мониторинг </a:t>
            </a:r>
            <a:r>
              <a:rPr lang="ru-RU" dirty="0"/>
              <a:t>осуществляется в ходе реализации </a:t>
            </a:r>
            <a:r>
              <a:rPr lang="ru-RU" dirty="0" smtClean="0"/>
              <a:t>операционного </a:t>
            </a:r>
            <a:r>
              <a:rPr lang="ru-RU" dirty="0"/>
              <a:t>плана для установления отклонений и принятия оперативных </a:t>
            </a:r>
            <a:r>
              <a:rPr lang="ru-RU" dirty="0" smtClean="0"/>
              <a:t>управленческих </a:t>
            </a:r>
            <a:r>
              <a:rPr lang="ru-RU" dirty="0"/>
              <a:t>мер по внесению корректировок до окончания финансового года и проводится не реже чем один раз в квартал. Достоинством текущего мониторинга является то, что он способствует выявлению проблем при помощи системы раннего предупреждения и позволяет своевременно </a:t>
            </a:r>
            <a:r>
              <a:rPr lang="ru-RU" dirty="0" smtClean="0"/>
              <a:t>принять </a:t>
            </a:r>
            <a:r>
              <a:rPr lang="ru-RU" dirty="0"/>
              <a:t>корректирующие меры.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8958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38164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/>
              <a:t>Последующий мониторинг </a:t>
            </a:r>
            <a:r>
              <a:rPr lang="ru-RU" dirty="0"/>
              <a:t>осуществляется после завершения </a:t>
            </a:r>
            <a:r>
              <a:rPr lang="ru-RU" dirty="0" smtClean="0"/>
              <a:t>финансового </a:t>
            </a:r>
            <a:r>
              <a:rPr lang="ru-RU" dirty="0"/>
              <a:t>года и проводится путем сопоставления данных операционных </a:t>
            </a:r>
            <a:r>
              <a:rPr lang="ru-RU" dirty="0" smtClean="0"/>
              <a:t>планов </a:t>
            </a:r>
            <a:r>
              <a:rPr lang="ru-RU" dirty="0"/>
              <a:t>государственных органов с фактическим выполнением, отраженных в ежегодно составляемых отчетах о его деятельности. Такое сравнение </a:t>
            </a:r>
            <a:r>
              <a:rPr lang="ru-RU" dirty="0" smtClean="0"/>
              <a:t>делается </a:t>
            </a:r>
            <a:r>
              <a:rPr lang="ru-RU" dirty="0"/>
              <a:t>с целью установления отклонений фактической реализации </a:t>
            </a:r>
            <a:r>
              <a:rPr lang="ru-RU" dirty="0" smtClean="0"/>
              <a:t>операционного </a:t>
            </a:r>
            <a:r>
              <a:rPr lang="ru-RU" dirty="0"/>
              <a:t>плана от запланированных мероприятий за год. Полученные результаты мониторинга используются для внесения соответствующих корректировок в операционные планы на последующие годы </a:t>
            </a:r>
            <a:r>
              <a:rPr lang="ru-RU" dirty="0" smtClean="0"/>
              <a:t>деятельности </a:t>
            </a:r>
            <a:r>
              <a:rPr lang="ru-RU" dirty="0"/>
              <a:t>государственного органа. При этом важно чтобы мониторинг не привел лишь к затратам на получение массивов информации, которая не сможет стать основой разумных управленческих решений.</a:t>
            </a:r>
          </a:p>
        </p:txBody>
      </p:sp>
    </p:spTree>
    <p:extLst>
      <p:ext uri="{BB962C8B-B14F-4D97-AF65-F5344CB8AC3E}">
        <p14:creationId xmlns:p14="http://schemas.microsoft.com/office/powerpoint/2010/main" xmlns="" val="218075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Для внедрения новых методов управления по результатам необходима организация мониторинга показателей результатов деятельности.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мониторинга показателей результатов деятельности в том, что по его результатам будут приниматься решения, связанные с управлением и распределением бюджетных средств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50921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8673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8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user\Downloads\media\image25.jpe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8640"/>
            <a:ext cx="7920880" cy="54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684093" y="5661248"/>
            <a:ext cx="3672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- </a:t>
            </a:r>
            <a:r>
              <a:rPr lang="ru-RU" b="1" dirty="0" smtClean="0"/>
              <a:t>Формы регулирования межбюджетных отношений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6997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3891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В этом перечне бюджетных инструментов основным рычагом </a:t>
            </a:r>
            <a:r>
              <a:rPr lang="ru-RU" dirty="0" smtClean="0"/>
              <a:t>регулирования </a:t>
            </a:r>
            <a:r>
              <a:rPr lang="ru-RU" dirty="0"/>
              <a:t>межбюджетных отношений, несомненно, выступают </a:t>
            </a:r>
            <a:r>
              <a:rPr lang="ru-RU" b="1" dirty="0"/>
              <a:t>трансферты. </a:t>
            </a:r>
            <a:endParaRPr lang="en-US" b="1" dirty="0" smtClean="0"/>
          </a:p>
          <a:p>
            <a:pPr marL="0" indent="0">
              <a:buNone/>
            </a:pPr>
            <a:r>
              <a:rPr lang="ru-RU" dirty="0" smtClean="0"/>
              <a:t>Рассматривая </a:t>
            </a:r>
            <a:r>
              <a:rPr lang="ru-RU" dirty="0"/>
              <a:t>трансфертные перечисления, следует отметить, что </a:t>
            </a:r>
            <a:r>
              <a:rPr lang="ru-RU" b="1" dirty="0" smtClean="0"/>
              <a:t>трансферты </a:t>
            </a:r>
            <a:r>
              <a:rPr lang="ru-RU" b="1" dirty="0"/>
              <a:t>(нормативно-долевая дотация) </a:t>
            </a:r>
            <a:r>
              <a:rPr lang="ru-RU" dirty="0"/>
              <a:t>- это средства, выделяемые на </a:t>
            </a:r>
            <a:r>
              <a:rPr lang="ru-RU" dirty="0" smtClean="0"/>
              <a:t>безвозмездной </a:t>
            </a:r>
            <a:r>
              <a:rPr lang="ru-RU" dirty="0"/>
              <a:t>и безвозвратной основе с указанием или без указания </a:t>
            </a:r>
            <a:r>
              <a:rPr lang="ru-RU" dirty="0" smtClean="0"/>
              <a:t>конкретной </a:t>
            </a:r>
            <a:r>
              <a:rPr lang="ru-RU" dirty="0"/>
              <a:t>цели в порядке бюджетного регулирования из бюджета одного уровня (вышестоящего) в бюджеты другого (нижестоящего).</a:t>
            </a:r>
          </a:p>
          <a:p>
            <a:pPr marL="0" indent="0">
              <a:buNone/>
            </a:pPr>
            <a:r>
              <a:rPr lang="ru-RU" dirty="0"/>
              <a:t>В зарубежной практике различают системы общих трансфертов, или универсальных, выравнивающих, и систему целевых, или специальных. Система общих трансфертов используется для выравнивания </a:t>
            </a:r>
            <a:r>
              <a:rPr lang="ru-RU" dirty="0" smtClean="0"/>
              <a:t>горизонтальных </a:t>
            </a:r>
            <a:r>
              <a:rPr lang="ru-RU" dirty="0"/>
              <a:t>бюджетных различий с целью приведения в соответствие налогового потенциала (налоговых бюджетных поступлений) и потребностей в </a:t>
            </a:r>
            <a:r>
              <a:rPr lang="ru-RU" dirty="0" smtClean="0"/>
              <a:t>финансировании </a:t>
            </a:r>
            <a:r>
              <a:rPr lang="ru-RU" dirty="0"/>
              <a:t>необходимых расходов. В исключительных случаях с помощью системы общих трансфертов решаются вопросы помощи «проблемным» территориям.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701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Трансферты между уровнями бюджетов подразделяются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 трансферты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общего характера, целевые текущие трансферты, целевые трансферты на развитие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Целевые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трансферты и бюджетные кредиты используются местными исполнительными органами только в соответствии с 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целевым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назначением, определенным в соответствующих бюджетных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программах.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Данная особенность позволяет присвоить им статус фондов денежных средств целевого назначения.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13975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Трансфертами общего характера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являются бюджетные субвенции и бюджетные изъятия. Бюджетными субвенциями являются трансферты,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передаваемые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 вышестоящих бюджетов в нижестоящие бюджеты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пределах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сумм, утвержденных в республиканском или областном бюджете. И наоборот, бюджетными изъятиями являются трансферты, передаваемые из нижестоящих бюджетов в вышестоящие бюджеты в пределах сумм, утвержденных в республиканском или областном бюджете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218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896823" cy="5343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Объемы трансфертов общего характера устанавливаются в абсолютном выражении на трехлетний период с разбивкой по годам: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между республиканским бюджетом и областными бюджетами, бюджетами Алматы и столицы Астаны - законом;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между областным бюджетом и бюджетами районов (городов областного значения) - решением областного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маслихата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2326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332</TotalTime>
  <Words>2428</Words>
  <Application>Microsoft Office PowerPoint</Application>
  <PresentationFormat>Экран (4:3)</PresentationFormat>
  <Paragraphs>283</Paragraphs>
  <Slides>49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0" baseType="lpstr">
      <vt:lpstr>Поток</vt:lpstr>
      <vt:lpstr>Слайд 1</vt:lpstr>
      <vt:lpstr>Слайд 2</vt:lpstr>
      <vt:lpstr>План лекции: </vt:lpstr>
      <vt:lpstr>Методы, инструменты и рычаги регулирования межбюджетных отношений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Мониторинг в системе управления межбюджетных отношений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Админ</cp:lastModifiedBy>
  <cp:revision>50</cp:revision>
  <dcterms:created xsi:type="dcterms:W3CDTF">2013-10-27T14:37:24Z</dcterms:created>
  <dcterms:modified xsi:type="dcterms:W3CDTF">2013-10-28T06:23:58Z</dcterms:modified>
</cp:coreProperties>
</file>